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9" r:id="rId4"/>
    <p:sldId id="297" r:id="rId5"/>
    <p:sldId id="310" r:id="rId6"/>
    <p:sldId id="296" r:id="rId7"/>
    <p:sldId id="311" r:id="rId8"/>
    <p:sldId id="308" r:id="rId9"/>
    <p:sldId id="312" r:id="rId10"/>
    <p:sldId id="313" r:id="rId11"/>
    <p:sldId id="314" r:id="rId12"/>
    <p:sldId id="315" r:id="rId13"/>
    <p:sldId id="317" r:id="rId14"/>
    <p:sldId id="316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758" y="96253"/>
            <a:ext cx="8985244" cy="1834147"/>
          </a:xfrm>
        </p:spPr>
        <p:txBody>
          <a:bodyPr/>
          <a:lstStyle/>
          <a:p>
            <a:r>
              <a:rPr lang="nl-NL" dirty="0" smtClean="0"/>
              <a:t>Contante waarde van de renten met tussenpauze (uitgestelde renten)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1263317"/>
            <a:ext cx="9141655" cy="4778046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Kijk pagina 24</a:t>
            </a:r>
          </a:p>
          <a:p>
            <a:r>
              <a:rPr lang="nl-NL" sz="2500" dirty="0" smtClean="0"/>
              <a:t>Begin 2011/2012/2013 en 2014 willen we 50 van een rekening afhalen. </a:t>
            </a:r>
          </a:p>
          <a:p>
            <a:r>
              <a:rPr lang="nl-NL" sz="2500" dirty="0" smtClean="0"/>
              <a:t>Hoeveel moeten we begin 2004 op de rekening zetten wil dit mogelijk zijn. </a:t>
            </a:r>
          </a:p>
          <a:p>
            <a:r>
              <a:rPr lang="nl-NL" sz="2500" dirty="0" smtClean="0"/>
              <a:t>50 (wat we eraf willen halen)  </a:t>
            </a:r>
            <a:r>
              <a:rPr lang="nl-NL" altLang="nl-NL" sz="2500" dirty="0"/>
              <a:t>* a * </a:t>
            </a:r>
            <a:r>
              <a:rPr lang="nl-NL" altLang="nl-NL" sz="2500" u="sng" dirty="0" err="1"/>
              <a:t>r</a:t>
            </a:r>
            <a:r>
              <a:rPr lang="nl-NL" altLang="nl-NL" sz="2500" u="sng" baseline="30000" dirty="0" err="1"/>
              <a:t>n</a:t>
            </a:r>
            <a:r>
              <a:rPr lang="nl-NL" altLang="nl-NL" sz="2500" u="sng" dirty="0"/>
              <a:t> – 1</a:t>
            </a:r>
          </a:p>
          <a:p>
            <a:pPr>
              <a:buNone/>
            </a:pPr>
            <a:r>
              <a:rPr lang="nl-NL" altLang="nl-NL" sz="2500" dirty="0"/>
              <a:t>                       </a:t>
            </a:r>
            <a:r>
              <a:rPr lang="nl-NL" altLang="nl-NL" sz="2500" dirty="0" smtClean="0"/>
              <a:t>                                    r-1 </a:t>
            </a:r>
          </a:p>
          <a:p>
            <a:pPr>
              <a:buNone/>
            </a:pPr>
            <a:r>
              <a:rPr lang="nl-NL" altLang="nl-NL" sz="2500" dirty="0" smtClean="0"/>
              <a:t>A  1/1.06</a:t>
            </a:r>
            <a:r>
              <a:rPr lang="nl-NL" altLang="nl-NL" sz="2500" baseline="30000" dirty="0" smtClean="0"/>
              <a:t>10</a:t>
            </a:r>
          </a:p>
          <a:p>
            <a:pPr>
              <a:buNone/>
            </a:pPr>
            <a:r>
              <a:rPr lang="nl-NL" altLang="nl-NL" sz="2500" dirty="0" smtClean="0"/>
              <a:t>Het tot de 10 = aantal periodes van CW tot laatste geldopname.</a:t>
            </a:r>
            <a:endParaRPr lang="nl-NL" altLang="nl-NL" sz="2500" baseline="30000" dirty="0" smtClean="0"/>
          </a:p>
          <a:p>
            <a:pPr>
              <a:buNone/>
            </a:pPr>
            <a:r>
              <a:rPr lang="nl-NL" altLang="nl-NL" sz="2500" dirty="0" smtClean="0"/>
              <a:t>Geeft 50 * 1 / 1.06</a:t>
            </a:r>
            <a:r>
              <a:rPr lang="nl-NL" altLang="nl-NL" sz="2500" baseline="30000" dirty="0" smtClean="0"/>
              <a:t>10 </a:t>
            </a:r>
            <a:r>
              <a:rPr lang="nl-NL" altLang="nl-NL" sz="2500" dirty="0" smtClean="0"/>
              <a:t>* (</a:t>
            </a:r>
            <a:r>
              <a:rPr lang="nl-NL" altLang="nl-NL" sz="2500" u="sng" dirty="0" smtClean="0"/>
              <a:t>1.06</a:t>
            </a:r>
            <a:r>
              <a:rPr lang="nl-NL" altLang="nl-NL" sz="2500" u="sng" baseline="30000" dirty="0" smtClean="0"/>
              <a:t>4</a:t>
            </a:r>
            <a:r>
              <a:rPr lang="nl-NL" altLang="nl-NL" sz="2500" u="sng" dirty="0" smtClean="0"/>
              <a:t> – 1)</a:t>
            </a:r>
            <a:r>
              <a:rPr lang="nl-NL" altLang="nl-NL" sz="2500" dirty="0" smtClean="0"/>
              <a:t>  = 122,14                                     0.06</a:t>
            </a:r>
          </a:p>
          <a:p>
            <a:pPr>
              <a:buNone/>
            </a:pPr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9992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442" y="120316"/>
            <a:ext cx="9105560" cy="1810084"/>
          </a:xfrm>
        </p:spPr>
        <p:txBody>
          <a:bodyPr/>
          <a:lstStyle/>
          <a:p>
            <a:r>
              <a:rPr lang="nl-NL" dirty="0" smtClean="0"/>
              <a:t>Tot slot: opgave 35 en 38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37046"/>
            <a:ext cx="12192000" cy="23209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6709"/>
            <a:ext cx="12192000" cy="40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 oefenopgaves 40 t/m 44.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opgave </a:t>
            </a:r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Bij opgave 4, ga er vanuit dat ze 66.000 nodig hebben.</a:t>
            </a:r>
          </a:p>
          <a:p>
            <a:r>
              <a:rPr lang="nl-NL" sz="2500" dirty="0" smtClean="0"/>
              <a:t>Gebruik de formule van de reeksen (Ko *A * (r</a:t>
            </a:r>
            <a:r>
              <a:rPr lang="nl-NL" sz="2500" baseline="30000" dirty="0" smtClean="0"/>
              <a:t>n</a:t>
            </a:r>
            <a:r>
              <a:rPr lang="nl-NL" sz="2500" dirty="0" smtClean="0"/>
              <a:t>-1 / r – 1) = 30.000</a:t>
            </a:r>
          </a:p>
          <a:p>
            <a:r>
              <a:rPr lang="nl-NL" sz="2500" dirty="0" smtClean="0"/>
              <a:t>Je moet dus Ko gaan uitrekenen, ga ervanuit dat ze 30.000 nodig hebben.</a:t>
            </a:r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4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894"/>
          <a:stretch/>
        </p:blipFill>
        <p:spPr>
          <a:xfrm>
            <a:off x="0" y="0"/>
            <a:ext cx="12192000" cy="10948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577"/>
          <a:stretch/>
        </p:blipFill>
        <p:spPr>
          <a:xfrm>
            <a:off x="0" y="0"/>
            <a:ext cx="12192000" cy="15520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0375"/>
          <a:stretch/>
        </p:blipFill>
        <p:spPr>
          <a:xfrm>
            <a:off x="0" y="0"/>
            <a:ext cx="12192000" cy="20333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6384"/>
          <a:stretch/>
        </p:blipFill>
        <p:spPr>
          <a:xfrm>
            <a:off x="0" y="0"/>
            <a:ext cx="12192000" cy="2851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41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3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opgave </a:t>
            </a:r>
            <a:r>
              <a:rPr lang="nl-NL" dirty="0" smtClean="0"/>
              <a:t>41 en 42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41.1 = bereken de CW van de aflossing (</a:t>
            </a:r>
            <a:r>
              <a:rPr lang="nl-NL" sz="2500" dirty="0" err="1" smtClean="0"/>
              <a:t>alllen</a:t>
            </a:r>
            <a:r>
              <a:rPr lang="nl-NL" sz="2500" dirty="0" smtClean="0"/>
              <a:t> aflossing)</a:t>
            </a:r>
          </a:p>
          <a:p>
            <a:r>
              <a:rPr lang="nl-NL" sz="2500" dirty="0" smtClean="0"/>
              <a:t>41.2 = bereken de CW van de renten. (reeks)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99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889"/>
          <a:stretch/>
        </p:blipFill>
        <p:spPr>
          <a:xfrm>
            <a:off x="0" y="23018"/>
            <a:ext cx="12192000" cy="81919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18"/>
            <a:ext cx="12192000" cy="204231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42858"/>
          <a:stretch/>
        </p:blipFill>
        <p:spPr>
          <a:xfrm>
            <a:off x="0" y="2025656"/>
            <a:ext cx="9156032" cy="276291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25938"/>
          <a:stretch/>
        </p:blipFill>
        <p:spPr>
          <a:xfrm>
            <a:off x="0" y="2025656"/>
            <a:ext cx="9156032" cy="358106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25656"/>
            <a:ext cx="9156032" cy="483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</a:t>
            </a:r>
            <a:r>
              <a:rPr lang="nl-NL" dirty="0" smtClean="0"/>
              <a:t>opgave 43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232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Maak er 2 reeksen van (die van 1000 stortingen en van 1500)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93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3646"/>
          <a:stretch/>
        </p:blipFill>
        <p:spPr>
          <a:xfrm>
            <a:off x="0" y="0"/>
            <a:ext cx="12192000" cy="19611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6731"/>
          <a:stretch/>
        </p:blipFill>
        <p:spPr>
          <a:xfrm>
            <a:off x="0" y="1"/>
            <a:ext cx="12192000" cy="233412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9148"/>
          <a:stretch/>
        </p:blipFill>
        <p:spPr>
          <a:xfrm>
            <a:off x="0" y="1"/>
            <a:ext cx="12192000" cy="2743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5024"/>
          <a:stretch/>
        </p:blipFill>
        <p:spPr>
          <a:xfrm>
            <a:off x="0" y="1"/>
            <a:ext cx="12192000" cy="45840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39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</a:t>
            </a:r>
            <a:r>
              <a:rPr lang="nl-NL" dirty="0" smtClean="0"/>
              <a:t>opgave 44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Bij vraag 4: ze moeten nog 629,09 opbrengen.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85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Renten/reeksen</a:t>
            </a:r>
          </a:p>
          <a:p>
            <a:r>
              <a:rPr lang="nl-NL" sz="2500" dirty="0" smtClean="0"/>
              <a:t>Renten naar eindwaarde </a:t>
            </a:r>
            <a:endParaRPr lang="nl-NL" sz="2500" dirty="0"/>
          </a:p>
          <a:p>
            <a:r>
              <a:rPr lang="nl-NL" sz="2500" dirty="0" smtClean="0"/>
              <a:t>Renten naar eindwaarde met tussen periode (uitgestelde rente).</a:t>
            </a:r>
          </a:p>
          <a:p>
            <a:r>
              <a:rPr lang="nl-NL" sz="2500" dirty="0" smtClean="0"/>
              <a:t>Renten naar contante waarde</a:t>
            </a:r>
          </a:p>
          <a:p>
            <a:r>
              <a:rPr lang="nl-NL" sz="2500" dirty="0" smtClean="0"/>
              <a:t>Renten naar contante waarde met tussen periode. (uitgestelde rente).</a:t>
            </a:r>
          </a:p>
          <a:p>
            <a:r>
              <a:rPr lang="nl-NL" sz="2500" dirty="0" smtClean="0"/>
              <a:t>Opgave 40 t/m 44.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6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de theorie (zonder de opgaves te maken van bladzijde </a:t>
            </a:r>
            <a:r>
              <a:rPr lang="nl-NL" dirty="0" smtClean="0"/>
              <a:t>36 </a:t>
            </a:r>
            <a:r>
              <a:rPr lang="nl-NL" dirty="0" smtClean="0"/>
              <a:t>t/m </a:t>
            </a:r>
            <a:r>
              <a:rPr lang="nl-NL" dirty="0" smtClean="0"/>
              <a:t>38) </a:t>
            </a:r>
            <a:r>
              <a:rPr lang="nl-NL" dirty="0" smtClean="0"/>
              <a:t>noteer in je schrift per puntje de belangrijkste informatie.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klaar, verder lezen BTW.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24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789" y="204537"/>
            <a:ext cx="9757611" cy="17258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Belangrijkste informatie: (er zijn meer dingen belangrijk, maar dit is per puntje het belangrijkst).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27220"/>
            <a:ext cx="9468852" cy="53901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Vergunningen: afhankelijk wat voor zaak je begint, heb je bepaalde vergunningen nodig.</a:t>
            </a:r>
          </a:p>
          <a:p>
            <a:r>
              <a:rPr lang="nl-NL" sz="2500" dirty="0" smtClean="0"/>
              <a:t>Inschrijven in het handelsregister: je schrijft je in bij de kamer van koophandel, je naam mag niet misleidend zijn.</a:t>
            </a:r>
          </a:p>
          <a:p>
            <a:r>
              <a:rPr lang="nl-NL" sz="2500" dirty="0" smtClean="0"/>
              <a:t>Administratie: balans is verplicht (staan op rechten/verplichtingen), papier 7 jaar bewaren.</a:t>
            </a:r>
          </a:p>
          <a:p>
            <a:r>
              <a:rPr lang="nl-NL" sz="2500" dirty="0" smtClean="0"/>
              <a:t>Vestigingsplaats: hypothecaire lening afsluiten voor het bedrijfspand.</a:t>
            </a:r>
          </a:p>
          <a:p>
            <a:r>
              <a:rPr lang="nl-NL" sz="2500" dirty="0" smtClean="0"/>
              <a:t>Investeringsbegroting: overzicht wat je </a:t>
            </a:r>
            <a:r>
              <a:rPr lang="nl-NL" sz="2500" b="1" dirty="0" smtClean="0"/>
              <a:t>verwacht</a:t>
            </a:r>
            <a:r>
              <a:rPr lang="nl-NL" sz="2500" dirty="0" smtClean="0"/>
              <a:t> aan te moeten schaffen.</a:t>
            </a:r>
          </a:p>
          <a:p>
            <a:r>
              <a:rPr lang="nl-NL" sz="2500" dirty="0" smtClean="0"/>
              <a:t>De resultatenbegroting: overzicht wat je </a:t>
            </a:r>
            <a:r>
              <a:rPr lang="nl-NL" sz="2500" b="1" dirty="0" smtClean="0"/>
              <a:t>verwacht</a:t>
            </a:r>
            <a:r>
              <a:rPr lang="nl-NL" sz="2500" dirty="0" smtClean="0"/>
              <a:t> aan kosten en opbrengsten te genereren. 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9678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789" y="204537"/>
            <a:ext cx="9757611" cy="17258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Belangrijkste informatie: (er zijn meer dingen belangrijk, maar dit is per puntje het belangrijkst).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5011" y="1227220"/>
            <a:ext cx="9468852" cy="53901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De liquiditeitsbegroting: overzicht van wat je verwacht aan betalingen en ontvangsten te hebben de aankomende periode.</a:t>
            </a:r>
          </a:p>
          <a:p>
            <a:r>
              <a:rPr lang="nl-NL" sz="2500" dirty="0" smtClean="0"/>
              <a:t>De rechtsvorm: juridische vorm waarin een bedrijf bepaalde verplichten heeft. (eenmanszaak = </a:t>
            </a:r>
            <a:r>
              <a:rPr lang="nl-NL" sz="2500" dirty="0" err="1" smtClean="0"/>
              <a:t>prive</a:t>
            </a:r>
            <a:r>
              <a:rPr lang="nl-NL" sz="2500" dirty="0" smtClean="0"/>
              <a:t> aansprakelijk) </a:t>
            </a:r>
          </a:p>
          <a:p>
            <a:r>
              <a:rPr lang="nl-NL" sz="2500" dirty="0" smtClean="0"/>
              <a:t>De verzekeringen: vaak dwingt je bank je bepaalde verzekeringen wanneer ze hypotheek verstrekken.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5096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maken oefenopgave </a:t>
            </a:r>
            <a:r>
              <a:rPr lang="nl-NL" dirty="0" smtClean="0"/>
              <a:t>45</a:t>
            </a:r>
            <a:r>
              <a:rPr lang="nl-NL" dirty="0" smtClean="0"/>
              <a:t> </a:t>
            </a:r>
            <a:r>
              <a:rPr lang="nl-NL" dirty="0" smtClean="0"/>
              <a:t>t/m </a:t>
            </a:r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klaar, verder lezen BTW.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17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717"/>
          <a:stretch/>
        </p:blipFill>
        <p:spPr>
          <a:xfrm>
            <a:off x="0" y="-112713"/>
            <a:ext cx="10148552" cy="10013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042"/>
          <a:stretch/>
        </p:blipFill>
        <p:spPr>
          <a:xfrm>
            <a:off x="0" y="-112713"/>
            <a:ext cx="10148552" cy="16195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1572"/>
          <a:stretch/>
        </p:blipFill>
        <p:spPr>
          <a:xfrm>
            <a:off x="0" y="-112712"/>
            <a:ext cx="10148552" cy="199302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7714"/>
          <a:stretch/>
        </p:blipFill>
        <p:spPr>
          <a:xfrm>
            <a:off x="0" y="-112713"/>
            <a:ext cx="10148552" cy="22634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080"/>
          <a:stretch/>
        </p:blipFill>
        <p:spPr>
          <a:xfrm>
            <a:off x="0" y="-112712"/>
            <a:ext cx="10148552" cy="286879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4672"/>
          <a:stretch/>
        </p:blipFill>
        <p:spPr>
          <a:xfrm>
            <a:off x="0" y="-112713"/>
            <a:ext cx="10148552" cy="317788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9896"/>
          <a:stretch/>
        </p:blipFill>
        <p:spPr>
          <a:xfrm>
            <a:off x="0" y="-112712"/>
            <a:ext cx="10148552" cy="351273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6485"/>
          <a:stretch/>
        </p:blipFill>
        <p:spPr>
          <a:xfrm>
            <a:off x="0" y="-112713"/>
            <a:ext cx="10148552" cy="445289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713"/>
            <a:ext cx="10148552" cy="701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819"/>
          <a:stretch/>
        </p:blipFill>
        <p:spPr>
          <a:xfrm>
            <a:off x="0" y="0"/>
            <a:ext cx="12192000" cy="5022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001"/>
          <a:stretch/>
        </p:blipFill>
        <p:spPr>
          <a:xfrm>
            <a:off x="0" y="0"/>
            <a:ext cx="12192000" cy="127500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820"/>
          <a:stretch/>
        </p:blipFill>
        <p:spPr>
          <a:xfrm>
            <a:off x="0" y="0"/>
            <a:ext cx="12192000" cy="17772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548"/>
          <a:stretch/>
        </p:blipFill>
        <p:spPr>
          <a:xfrm>
            <a:off x="0" y="0"/>
            <a:ext cx="12192000" cy="217653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094"/>
          <a:stretch/>
        </p:blipFill>
        <p:spPr>
          <a:xfrm>
            <a:off x="0" y="0"/>
            <a:ext cx="12192000" cy="265304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4549"/>
          <a:stretch/>
        </p:blipFill>
        <p:spPr>
          <a:xfrm>
            <a:off x="0" y="0"/>
            <a:ext cx="12192000" cy="302653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4181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62111"/>
          <a:stretch/>
        </p:blipFill>
        <p:spPr>
          <a:xfrm>
            <a:off x="0" y="3541810"/>
            <a:ext cx="12230210" cy="97867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41810"/>
            <a:ext cx="12230210" cy="258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9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rente naar eindwaarde.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91917"/>
            <a:ext cx="8596668" cy="4549446"/>
          </a:xfrm>
        </p:spPr>
        <p:txBody>
          <a:bodyPr>
            <a:normAutofit/>
          </a:bodyPr>
          <a:lstStyle/>
          <a:p>
            <a:r>
              <a:rPr lang="nl-NL" altLang="nl-NL" sz="2500" dirty="0"/>
              <a:t>Marjet stort van 2009 tot en met 2012 elk jaar op 31 december € 1.000 op een spaarrekening. De bank vergoedt 6% </a:t>
            </a:r>
            <a:r>
              <a:rPr lang="nl-NL" altLang="nl-NL" sz="2500" dirty="0" err="1"/>
              <a:t>s.i</a:t>
            </a:r>
            <a:r>
              <a:rPr lang="nl-NL" altLang="nl-NL" sz="2500" dirty="0"/>
              <a:t>. per jaar.</a:t>
            </a:r>
            <a:endParaRPr lang="en-US" altLang="nl-NL" sz="2500" dirty="0"/>
          </a:p>
          <a:p>
            <a:r>
              <a:rPr lang="nl-NL" altLang="nl-NL" sz="2500" dirty="0"/>
              <a:t>1. Bereken het totale tegoed van de spaarrekening op 31 december 2013.</a:t>
            </a:r>
            <a:endParaRPr lang="en-US" altLang="nl-NL" sz="2500" dirty="0"/>
          </a:p>
          <a:p>
            <a:r>
              <a:rPr lang="nl-NL" altLang="nl-NL" sz="2500" dirty="0"/>
              <a:t> </a:t>
            </a:r>
            <a:endParaRPr lang="en-US" altLang="nl-NL" sz="2500" dirty="0"/>
          </a:p>
          <a:p>
            <a:r>
              <a:rPr lang="nl-NL" altLang="nl-NL" sz="2500" dirty="0"/>
              <a:t>2. Bereken het totale tegoed van de spaarrekening op 1 januari 2013</a:t>
            </a:r>
            <a:r>
              <a:rPr lang="nl-NL" altLang="nl-NL" sz="2500" dirty="0" smtClean="0"/>
              <a:t>.</a:t>
            </a:r>
          </a:p>
          <a:p>
            <a:r>
              <a:rPr lang="nl-NL" altLang="nl-NL" sz="2500" dirty="0" smtClean="0"/>
              <a:t>Cq ze stort elke keer zonder tussenpauze geld op haar rekening, bereken de eindwaarde.</a:t>
            </a:r>
            <a:endParaRPr lang="en-US" alt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3780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1.11 Rente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Rente = een reeks betalingen die plaatsvinden met gelijke tussenruimten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b="1" dirty="0"/>
              <a:t>Formule zie boek </a:t>
            </a:r>
            <a:r>
              <a:rPr lang="nl-NL" altLang="nl-NL" sz="2400" b="1" dirty="0" err="1"/>
              <a:t>blz</a:t>
            </a:r>
            <a:r>
              <a:rPr lang="nl-NL" altLang="nl-NL" sz="2400" b="1" dirty="0"/>
              <a:t> 20: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 err="1"/>
              <a:t>K</a:t>
            </a:r>
            <a:r>
              <a:rPr lang="nl-NL" altLang="nl-NL" sz="2400" baseline="-25000" dirty="0" err="1"/>
              <a:t>n</a:t>
            </a:r>
            <a:r>
              <a:rPr lang="nl-NL" altLang="nl-NL" sz="2400" dirty="0"/>
              <a:t> =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* a * </a:t>
            </a:r>
            <a:r>
              <a:rPr lang="nl-NL" altLang="nl-NL" sz="2400" u="sng" dirty="0" err="1"/>
              <a:t>r</a:t>
            </a:r>
            <a:r>
              <a:rPr lang="nl-NL" altLang="nl-NL" sz="2400" u="sng" baseline="30000" dirty="0" err="1"/>
              <a:t>n</a:t>
            </a:r>
            <a:r>
              <a:rPr lang="nl-NL" altLang="nl-NL" sz="2400" u="sng" dirty="0"/>
              <a:t> –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                   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r-1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a = het eerste getal waarmee je de dichtstbijzijnde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zou vermenigvuldigen.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R = reden meetkundige </a:t>
            </a:r>
            <a:r>
              <a:rPr lang="nl-NL" altLang="nl-NL" sz="2400" dirty="0" smtClean="0"/>
              <a:t>reeks (</a:t>
            </a:r>
            <a:r>
              <a:rPr lang="nl-NL" altLang="nl-NL" sz="2400" dirty="0" err="1" smtClean="0"/>
              <a:t>vermenigvuldingsfactor</a:t>
            </a:r>
            <a:r>
              <a:rPr lang="nl-NL" altLang="nl-NL" sz="2400" dirty="0" smtClean="0"/>
              <a:t>)</a:t>
            </a:r>
            <a:endParaRPr lang="nl-NL" altLang="nl-NL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N= aantal termen meetkundige </a:t>
            </a:r>
            <a:r>
              <a:rPr lang="nl-NL" altLang="nl-NL" sz="2400" dirty="0" smtClean="0"/>
              <a:t>reeks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 smtClean="0"/>
              <a:t>Cq: Ko * (Som meetkundige rij).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65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Formule eindwaarde rente</a:t>
            </a:r>
            <a:endParaRPr lang="en-US" altLang="nl-NL" smtClean="0"/>
          </a:p>
        </p:txBody>
      </p:sp>
      <p:pic>
        <p:nvPicPr>
          <p:cNvPr id="3379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334" y="2236038"/>
            <a:ext cx="3978275" cy="792162"/>
          </a:xfrm>
        </p:spPr>
      </p:pic>
      <p:sp>
        <p:nvSpPr>
          <p:cNvPr id="33796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altLang="nl-NL" sz="2500" dirty="0" smtClean="0"/>
              <a:t>Formule CE en op toets:</a:t>
            </a:r>
          </a:p>
          <a:p>
            <a:r>
              <a:rPr lang="nl-NL" altLang="nl-NL" sz="2500" dirty="0" smtClean="0"/>
              <a:t>EW of En =</a:t>
            </a:r>
          </a:p>
          <a:p>
            <a:r>
              <a:rPr lang="nl-NL" altLang="nl-NL" sz="2500" dirty="0" smtClean="0"/>
              <a:t>Eindwaarde</a:t>
            </a:r>
          </a:p>
          <a:p>
            <a:r>
              <a:rPr lang="nl-NL" altLang="nl-NL" sz="2500" dirty="0" smtClean="0"/>
              <a:t>T = termijnbedrag  of rente</a:t>
            </a:r>
          </a:p>
          <a:p>
            <a:r>
              <a:rPr lang="nl-NL" altLang="nl-NL" sz="2500" dirty="0" smtClean="0"/>
              <a:t>I = interestpercentage</a:t>
            </a:r>
          </a:p>
          <a:p>
            <a:r>
              <a:rPr lang="nl-NL" altLang="nl-NL" sz="2500" dirty="0" smtClean="0"/>
              <a:t>N = aantal perioden</a:t>
            </a:r>
            <a:endParaRPr lang="en-US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6171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antwoorden</a:t>
            </a:r>
            <a:endParaRPr lang="en-US" altLang="nl-NL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nl-NL" sz="2500" dirty="0" smtClean="0"/>
              <a:t>Antwoord 1:  Eindwaarde = € 1.000 (Ko)  x 1,06 (a) x ((1,06⁴ – 1) / 0,06) = € 4.637,09</a:t>
            </a:r>
          </a:p>
          <a:p>
            <a:pPr>
              <a:buNone/>
            </a:pPr>
            <a:r>
              <a:rPr lang="nl-NL" altLang="nl-NL" sz="2800" dirty="0" err="1"/>
              <a:t>K</a:t>
            </a:r>
            <a:r>
              <a:rPr lang="nl-NL" altLang="nl-NL" sz="2800" baseline="-25000" dirty="0" err="1"/>
              <a:t>n</a:t>
            </a:r>
            <a:r>
              <a:rPr lang="nl-NL" altLang="nl-NL" sz="2800" dirty="0"/>
              <a:t> = K</a:t>
            </a:r>
            <a:r>
              <a:rPr lang="nl-NL" altLang="nl-NL" sz="2800" baseline="-25000" dirty="0"/>
              <a:t>0</a:t>
            </a:r>
            <a:r>
              <a:rPr lang="nl-NL" altLang="nl-NL" sz="2800" dirty="0"/>
              <a:t> * a * </a:t>
            </a:r>
            <a:r>
              <a:rPr lang="nl-NL" altLang="nl-NL" sz="2800" u="sng" dirty="0" err="1"/>
              <a:t>r</a:t>
            </a:r>
            <a:r>
              <a:rPr lang="nl-NL" altLang="nl-NL" sz="2800" u="sng" baseline="30000" dirty="0" err="1"/>
              <a:t>n</a:t>
            </a:r>
            <a:r>
              <a:rPr lang="nl-NL" altLang="nl-NL" sz="2800" u="sng" dirty="0"/>
              <a:t> – 1</a:t>
            </a:r>
          </a:p>
          <a:p>
            <a:pPr>
              <a:buNone/>
            </a:pPr>
            <a:r>
              <a:rPr lang="nl-NL" altLang="nl-NL" sz="2800" dirty="0"/>
              <a:t>                    r-1 </a:t>
            </a:r>
          </a:p>
          <a:p>
            <a:r>
              <a:rPr lang="nl-NL" altLang="nl-NL" sz="2500" dirty="0" smtClean="0"/>
              <a:t>Antwoord 2: Eindwaarde = € 1.000 x 1,06 x ((</a:t>
            </a:r>
            <a:r>
              <a:rPr lang="nl-NL" altLang="nl-NL" sz="2500" dirty="0" smtClean="0"/>
              <a:t>1,06</a:t>
            </a:r>
            <a:r>
              <a:rPr lang="en-US" altLang="nl-NL" sz="2500" dirty="0" smtClean="0"/>
              <a:t>ᵌ</a:t>
            </a:r>
            <a:r>
              <a:rPr lang="nl-NL" altLang="nl-NL" sz="2500" dirty="0" smtClean="0"/>
              <a:t> </a:t>
            </a:r>
            <a:r>
              <a:rPr lang="nl-NL" altLang="nl-NL" sz="2500" dirty="0" smtClean="0"/>
              <a:t>– 1) / 0,06) = € 3.374,62</a:t>
            </a:r>
            <a:endParaRPr lang="en-US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67908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Renten naar eindwaarde met tussen periode (uitgestelde rente).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7" y="1720517"/>
            <a:ext cx="9180095" cy="4320846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Zie pagina 22.</a:t>
            </a:r>
          </a:p>
          <a:p>
            <a:r>
              <a:rPr lang="nl-NL" sz="2500" dirty="0" smtClean="0"/>
              <a:t>Iemand zet 4x 50 euro op een rekening begin 2003/2004/2005 en 2006 tegen 5% samengestelde interest.</a:t>
            </a:r>
          </a:p>
          <a:p>
            <a:r>
              <a:rPr lang="nl-NL" sz="2500" dirty="0" smtClean="0"/>
              <a:t>Wat is de eindwaarde eind 2013/begin 2014 (Is hetzelfde).</a:t>
            </a:r>
          </a:p>
          <a:p>
            <a:pPr>
              <a:buNone/>
            </a:pPr>
            <a:r>
              <a:rPr lang="nl-NL" sz="2500" dirty="0" smtClean="0"/>
              <a:t> </a:t>
            </a:r>
            <a:r>
              <a:rPr lang="nl-NL" altLang="nl-NL" sz="2500" dirty="0" err="1" smtClean="0"/>
              <a:t>K</a:t>
            </a:r>
            <a:r>
              <a:rPr lang="nl-NL" altLang="nl-NL" sz="2500" baseline="-25000" dirty="0" err="1" smtClean="0"/>
              <a:t>n</a:t>
            </a:r>
            <a:r>
              <a:rPr lang="nl-NL" altLang="nl-NL" sz="2500" dirty="0" smtClean="0"/>
              <a:t> </a:t>
            </a:r>
            <a:r>
              <a:rPr lang="nl-NL" altLang="nl-NL" sz="2500" dirty="0"/>
              <a:t>= K</a:t>
            </a:r>
            <a:r>
              <a:rPr lang="nl-NL" altLang="nl-NL" sz="2500" baseline="-25000" dirty="0"/>
              <a:t>0</a:t>
            </a:r>
            <a:r>
              <a:rPr lang="nl-NL" altLang="nl-NL" sz="2500" dirty="0"/>
              <a:t> * a * </a:t>
            </a:r>
            <a:r>
              <a:rPr lang="nl-NL" altLang="nl-NL" sz="2500" u="sng" dirty="0" err="1"/>
              <a:t>r</a:t>
            </a:r>
            <a:r>
              <a:rPr lang="nl-NL" altLang="nl-NL" sz="2500" u="sng" baseline="30000" dirty="0" err="1"/>
              <a:t>n</a:t>
            </a:r>
            <a:r>
              <a:rPr lang="nl-NL" altLang="nl-NL" sz="2500" u="sng" dirty="0"/>
              <a:t> – 1</a:t>
            </a:r>
          </a:p>
          <a:p>
            <a:pPr>
              <a:buNone/>
            </a:pPr>
            <a:r>
              <a:rPr lang="nl-NL" altLang="nl-NL" sz="2500" dirty="0"/>
              <a:t>                    r-1 </a:t>
            </a:r>
            <a:endParaRPr lang="nl-NL" altLang="nl-NL" sz="2500" dirty="0" smtClean="0"/>
          </a:p>
          <a:p>
            <a:pPr>
              <a:buNone/>
            </a:pPr>
            <a:r>
              <a:rPr lang="nl-NL" altLang="nl-NL" sz="2500" dirty="0" smtClean="0"/>
              <a:t>A = getal waarmee alle voorgaande getallen wordt vermenigvuldigd. In dit geval is dat 1.05</a:t>
            </a:r>
            <a:r>
              <a:rPr lang="nl-NL" altLang="nl-NL" sz="2500" baseline="30000" dirty="0" smtClean="0"/>
              <a:t>8</a:t>
            </a:r>
          </a:p>
          <a:p>
            <a:pPr>
              <a:buNone/>
            </a:pPr>
            <a:r>
              <a:rPr lang="nl-NL" altLang="nl-NL" sz="2500" dirty="0" smtClean="0"/>
              <a:t>N = aantal periodes dat we storten.</a:t>
            </a:r>
            <a:endParaRPr lang="nl-NL" altLang="nl-NL" sz="2500" baseline="30000" dirty="0"/>
          </a:p>
          <a:p>
            <a:r>
              <a:rPr lang="nl-NL" sz="2500" dirty="0" smtClean="0"/>
              <a:t>Dit maakt: 50 * 1,05</a:t>
            </a:r>
            <a:r>
              <a:rPr lang="nl-NL" altLang="nl-NL" sz="2500" baseline="30000" dirty="0" smtClean="0"/>
              <a:t>8 </a:t>
            </a:r>
            <a:r>
              <a:rPr lang="nl-NL" altLang="nl-NL" sz="2500" dirty="0" smtClean="0"/>
              <a:t>* </a:t>
            </a:r>
            <a:r>
              <a:rPr lang="nl-NL" altLang="nl-NL" sz="2500" u="sng" dirty="0" smtClean="0"/>
              <a:t>1.05</a:t>
            </a:r>
            <a:r>
              <a:rPr lang="nl-NL" altLang="nl-NL" sz="2500" u="sng" baseline="30000" dirty="0" smtClean="0"/>
              <a:t>4 </a:t>
            </a:r>
            <a:r>
              <a:rPr lang="nl-NL" altLang="nl-NL" sz="2500" u="sng" dirty="0" smtClean="0"/>
              <a:t>-1</a:t>
            </a:r>
            <a:r>
              <a:rPr lang="nl-NL" altLang="nl-NL" sz="2500" dirty="0" smtClean="0"/>
              <a:t>   = 318,40</a:t>
            </a:r>
            <a:endParaRPr lang="nl-NL" altLang="nl-NL" sz="2500" u="sng" dirty="0" smtClean="0"/>
          </a:p>
          <a:p>
            <a:pPr marL="0" indent="0">
              <a:buNone/>
            </a:pPr>
            <a:r>
              <a:rPr lang="nl-NL" altLang="nl-NL" sz="2300" dirty="0" smtClean="0"/>
              <a:t>                                            0.05</a:t>
            </a:r>
            <a:endParaRPr lang="nl-NL" altLang="nl-NL" sz="23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44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Contante waarde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Werkt hetzelfde als eindewaarde, nu is A daarentegen 1 / rente, </a:t>
            </a:r>
            <a:r>
              <a:rPr lang="nl-NL" sz="2500" dirty="0" err="1" smtClean="0"/>
              <a:t>ipv</a:t>
            </a:r>
            <a:r>
              <a:rPr lang="nl-NL" sz="2500" dirty="0" smtClean="0"/>
              <a:t> 1 + rente.</a:t>
            </a:r>
          </a:p>
          <a:p>
            <a:pPr>
              <a:buNone/>
            </a:pPr>
            <a:r>
              <a:rPr lang="nl-NL" sz="2500" dirty="0" smtClean="0"/>
              <a:t>Dus 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* a * </a:t>
            </a:r>
            <a:r>
              <a:rPr lang="nl-NL" altLang="nl-NL" sz="2400" u="sng" dirty="0" err="1"/>
              <a:t>r</a:t>
            </a:r>
            <a:r>
              <a:rPr lang="nl-NL" altLang="nl-NL" sz="2400" u="sng" baseline="30000" dirty="0" err="1"/>
              <a:t>n</a:t>
            </a:r>
            <a:r>
              <a:rPr lang="nl-NL" altLang="nl-NL" sz="2400" u="sng" dirty="0"/>
              <a:t> – 1</a:t>
            </a:r>
          </a:p>
          <a:p>
            <a:pPr>
              <a:buNone/>
            </a:pPr>
            <a:r>
              <a:rPr lang="nl-NL" altLang="nl-NL" sz="2400" dirty="0"/>
              <a:t>                    </a:t>
            </a:r>
            <a:r>
              <a:rPr lang="nl-NL" altLang="nl-NL" sz="2400" dirty="0" smtClean="0"/>
              <a:t>    r-1 </a:t>
            </a:r>
            <a:endParaRPr lang="nl-NL" altLang="nl-NL" sz="24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863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Contante waarde van de renten.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1263317"/>
            <a:ext cx="9141655" cy="4778046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Kijk pagina 23</a:t>
            </a:r>
          </a:p>
          <a:p>
            <a:r>
              <a:rPr lang="nl-NL" sz="2500" dirty="0" smtClean="0"/>
              <a:t>Begin 2014/2015/2016 en 2017 willen we 5000 van een rekening afhalen. </a:t>
            </a:r>
          </a:p>
          <a:p>
            <a:r>
              <a:rPr lang="nl-NL" sz="2500" dirty="0" smtClean="0"/>
              <a:t>Hoeveel moeten we begin 2013 op de rekening zetten wil dit mogelijk zijn.</a:t>
            </a:r>
          </a:p>
          <a:p>
            <a:r>
              <a:rPr lang="nl-NL" sz="2500" dirty="0" smtClean="0"/>
              <a:t>5000 (wat we eraf willen halen)  </a:t>
            </a:r>
            <a:r>
              <a:rPr lang="nl-NL" altLang="nl-NL" sz="2500" dirty="0"/>
              <a:t>* a * </a:t>
            </a:r>
            <a:r>
              <a:rPr lang="nl-NL" altLang="nl-NL" sz="2500" u="sng" dirty="0" err="1"/>
              <a:t>r</a:t>
            </a:r>
            <a:r>
              <a:rPr lang="nl-NL" altLang="nl-NL" sz="2500" u="sng" baseline="30000" dirty="0" err="1"/>
              <a:t>n</a:t>
            </a:r>
            <a:r>
              <a:rPr lang="nl-NL" altLang="nl-NL" sz="2500" u="sng" dirty="0"/>
              <a:t> – 1</a:t>
            </a:r>
          </a:p>
          <a:p>
            <a:pPr>
              <a:buNone/>
            </a:pPr>
            <a:r>
              <a:rPr lang="nl-NL" altLang="nl-NL" sz="2500" dirty="0"/>
              <a:t>                       </a:t>
            </a:r>
            <a:r>
              <a:rPr lang="nl-NL" altLang="nl-NL" sz="2500" dirty="0" smtClean="0"/>
              <a:t>                                        r-1 </a:t>
            </a:r>
          </a:p>
          <a:p>
            <a:pPr>
              <a:buNone/>
            </a:pPr>
            <a:r>
              <a:rPr lang="nl-NL" altLang="nl-NL" sz="2500" dirty="0" smtClean="0"/>
              <a:t>A  1/1.04</a:t>
            </a:r>
            <a:r>
              <a:rPr lang="nl-NL" altLang="nl-NL" sz="2500" baseline="30000" dirty="0" smtClean="0"/>
              <a:t>4</a:t>
            </a:r>
          </a:p>
          <a:p>
            <a:pPr>
              <a:buNone/>
            </a:pPr>
            <a:r>
              <a:rPr lang="nl-NL" altLang="nl-NL" sz="2500" dirty="0"/>
              <a:t>Het tot de 4</a:t>
            </a:r>
            <a:r>
              <a:rPr lang="nl-NL" altLang="nl-NL" sz="2500" dirty="0" smtClean="0"/>
              <a:t> </a:t>
            </a:r>
            <a:r>
              <a:rPr lang="nl-NL" altLang="nl-NL" sz="2500" dirty="0"/>
              <a:t>= aantal periodes van CW tot laatste geldopname</a:t>
            </a:r>
            <a:endParaRPr lang="nl-NL" altLang="nl-NL" sz="2500" baseline="30000" dirty="0" smtClean="0"/>
          </a:p>
          <a:p>
            <a:pPr>
              <a:buNone/>
            </a:pPr>
            <a:r>
              <a:rPr lang="nl-NL" altLang="nl-NL" sz="2500" dirty="0" smtClean="0"/>
              <a:t>Geeft 5000 * 1 / 1.04</a:t>
            </a:r>
            <a:r>
              <a:rPr lang="nl-NL" altLang="nl-NL" sz="2500" baseline="30000" dirty="0" smtClean="0"/>
              <a:t>4 </a:t>
            </a:r>
            <a:r>
              <a:rPr lang="nl-NL" altLang="nl-NL" sz="2500" dirty="0" smtClean="0"/>
              <a:t>* (</a:t>
            </a:r>
            <a:r>
              <a:rPr lang="nl-NL" altLang="nl-NL" sz="2500" u="sng" dirty="0" smtClean="0"/>
              <a:t>1.04</a:t>
            </a:r>
            <a:r>
              <a:rPr lang="nl-NL" altLang="nl-NL" sz="2500" u="sng" baseline="30000" dirty="0" smtClean="0"/>
              <a:t>4</a:t>
            </a:r>
            <a:r>
              <a:rPr lang="nl-NL" altLang="nl-NL" sz="2500" u="sng" dirty="0" smtClean="0"/>
              <a:t> – 1)</a:t>
            </a:r>
            <a:r>
              <a:rPr lang="nl-NL" altLang="nl-NL" sz="2500" dirty="0" smtClean="0"/>
              <a:t>  = 18149,48</a:t>
            </a:r>
            <a:endParaRPr lang="nl-NL" altLang="nl-NL" sz="2500" u="sng" dirty="0" smtClean="0"/>
          </a:p>
          <a:p>
            <a:pPr>
              <a:buNone/>
            </a:pPr>
            <a:r>
              <a:rPr lang="nl-NL" altLang="nl-NL" sz="2500" dirty="0"/>
              <a:t> </a:t>
            </a:r>
            <a:r>
              <a:rPr lang="nl-NL" altLang="nl-NL" sz="2500" dirty="0" smtClean="0"/>
              <a:t>                                        0.04</a:t>
            </a:r>
          </a:p>
          <a:p>
            <a:pPr>
              <a:buNone/>
            </a:pPr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3371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415</TotalTime>
  <Words>979</Words>
  <Application>Microsoft Office PowerPoint</Application>
  <PresentationFormat>Breedbeeld</PresentationFormat>
  <Paragraphs>170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Facet</vt:lpstr>
      <vt:lpstr>Beste ath 4. </vt:lpstr>
      <vt:lpstr>Programma aankomende les</vt:lpstr>
      <vt:lpstr>Van rente naar eindwaarde.</vt:lpstr>
      <vt:lpstr>1.11 Rente</vt:lpstr>
      <vt:lpstr>Formule eindwaarde rente</vt:lpstr>
      <vt:lpstr>antwoorden</vt:lpstr>
      <vt:lpstr>Renten naar eindwaarde met tussen periode (uitgestelde rente). </vt:lpstr>
      <vt:lpstr>Contante waarde berekenen.</vt:lpstr>
      <vt:lpstr>Contante waarde van de renten.</vt:lpstr>
      <vt:lpstr>Contante waarde van de renten met tussenpauze (uitgestelde renten)</vt:lpstr>
      <vt:lpstr>Tot slot: opgave 35 en 38</vt:lpstr>
      <vt:lpstr>Vandaag oefenopgaves 40 t/m 44.</vt:lpstr>
      <vt:lpstr>Oefen met opgave 40</vt:lpstr>
      <vt:lpstr>PowerPoint-presentatie</vt:lpstr>
      <vt:lpstr>Oefen met opgave 41 en 42</vt:lpstr>
      <vt:lpstr>PowerPoint-presentatie</vt:lpstr>
      <vt:lpstr>Oefen met opgave 43</vt:lpstr>
      <vt:lpstr>PowerPoint-presentatie</vt:lpstr>
      <vt:lpstr>Oefen met opgave 44</vt:lpstr>
      <vt:lpstr>PowerPoint-presentatie</vt:lpstr>
      <vt:lpstr>Lees de theorie (zonder de opgaves te maken van bladzijde 36 t/m 38) noteer in je schrift per puntje de belangrijkste informatie.</vt:lpstr>
      <vt:lpstr>Belangrijkste informatie: (er zijn meer dingen belangrijk, maar dit is per puntje het belangrijkst).</vt:lpstr>
      <vt:lpstr>Belangrijkste informatie: (er zijn meer dingen belangrijk, maar dit is per puntje het belangrijkst).</vt:lpstr>
      <vt:lpstr>Zelfstandig maken oefenopgave 45 t/m 50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55</cp:revision>
  <dcterms:created xsi:type="dcterms:W3CDTF">2017-01-22T09:51:43Z</dcterms:created>
  <dcterms:modified xsi:type="dcterms:W3CDTF">2017-10-02T06:18:36Z</dcterms:modified>
</cp:coreProperties>
</file>